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8" r:id="rId2"/>
    <p:sldId id="267" r:id="rId3"/>
    <p:sldId id="295" r:id="rId4"/>
    <p:sldId id="296" r:id="rId5"/>
    <p:sldId id="297" r:id="rId6"/>
    <p:sldId id="311" r:id="rId7"/>
    <p:sldId id="298" r:id="rId8"/>
    <p:sldId id="312" r:id="rId9"/>
    <p:sldId id="313" r:id="rId10"/>
    <p:sldId id="301" r:id="rId11"/>
    <p:sldId id="307" r:id="rId12"/>
    <p:sldId id="314" r:id="rId13"/>
    <p:sldId id="303" r:id="rId14"/>
    <p:sldId id="304" r:id="rId15"/>
    <p:sldId id="305" r:id="rId16"/>
    <p:sldId id="308" r:id="rId17"/>
    <p:sldId id="306" r:id="rId18"/>
    <p:sldId id="293" r:id="rId19"/>
    <p:sldId id="309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ource Sans Pro Bold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ource Sans Pro Bold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ource Sans Pro Bold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ource Sans Pro Bold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ource Sans Pro Bold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ource Sans Pro Bold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ource Sans Pro Bold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ource Sans Pro Bold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ource Sans Pro Bold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BFF"/>
    <a:srgbClr val="E32985"/>
    <a:srgbClr val="08B1FF"/>
    <a:srgbClr val="FF2F92"/>
    <a:srgbClr val="EC3A99"/>
    <a:srgbClr val="EC4EAF"/>
    <a:srgbClr val="EC5D9D"/>
    <a:srgbClr val="ED2C89"/>
    <a:srgbClr val="C0E157"/>
    <a:srgbClr val="A8E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1213" autoAdjust="0"/>
  </p:normalViewPr>
  <p:slideViewPr>
    <p:cSldViewPr snapToGrid="0" snapToObjects="1">
      <p:cViewPr varScale="1">
        <p:scale>
          <a:sx n="40" d="100"/>
          <a:sy n="40" d="100"/>
        </p:scale>
        <p:origin x="891" y="6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1254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84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083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181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753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103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704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512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WN.Keynote_desig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6D2EF07-587E-9341-A6F1-62E5003343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831" y="13081000"/>
            <a:ext cx="1295400" cy="393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urce Sans Pro Bold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urce Sans Pro Bold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urce Sans Pro Bold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urce Sans Pro Bold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urce Sans Pro Bold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urce Sans Pro Bold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urce Sans Pro Bold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urce Sans Pro Bold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ource Sans Pro Bold"/>
        </a:defRPr>
      </a:lvl9pPr>
    </p:titleStyle>
    <p:bodyStyle>
      <a:lvl1pPr marL="464038" marR="0" indent="-464038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99038" marR="0" indent="-464038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734038" marR="0" indent="-464038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369038" marR="0" indent="-464038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004038" marR="0" indent="-464038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639038" marR="0" indent="-464038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274038" marR="0" indent="-464038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909038" marR="0" indent="-464038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544038" marR="0" indent="-464038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94D810-2EFC-40C9-A0B2-A48E9BD4E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827" y="4012551"/>
            <a:ext cx="8536345" cy="56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9547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7D15A8C-E50E-7C4A-8DD5-59B066883D7D}"/>
              </a:ext>
            </a:extLst>
          </p:cNvPr>
          <p:cNvSpPr txBox="1"/>
          <p:nvPr/>
        </p:nvSpPr>
        <p:spPr>
          <a:xfrm>
            <a:off x="1221601" y="4882736"/>
            <a:ext cx="7721864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DF8172F-EB8B-C04A-8EE5-302091D12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2" y="-8037"/>
            <a:ext cx="22162807" cy="1374084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539D950-F006-4042-BF99-E2F97BDBF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914" y="-543998"/>
            <a:ext cx="5670579" cy="40122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34D3B82-B6CC-4F6C-8FF9-C9F7DFE1C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52057" r="19456" b="7572"/>
          <a:stretch/>
        </p:blipFill>
        <p:spPr>
          <a:xfrm>
            <a:off x="2116834" y="4407653"/>
            <a:ext cx="21045565" cy="88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743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F4784BC-A222-4B71-AED2-9C4F8CD2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96" b="21564"/>
          <a:stretch/>
        </p:blipFill>
        <p:spPr>
          <a:xfrm>
            <a:off x="5361709" y="0"/>
            <a:ext cx="14382318" cy="13716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7D15A8C-E50E-7C4A-8DD5-59B066883D7D}"/>
              </a:ext>
            </a:extLst>
          </p:cNvPr>
          <p:cNvSpPr txBox="1"/>
          <p:nvPr/>
        </p:nvSpPr>
        <p:spPr>
          <a:xfrm>
            <a:off x="1221601" y="4882736"/>
            <a:ext cx="7721864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F855C3B-336E-C043-88C5-E431FB81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01" y="-550635"/>
            <a:ext cx="5670579" cy="4012292"/>
          </a:xfrm>
          <a:prstGeom prst="rect">
            <a:avLst/>
          </a:prstGeom>
        </p:spPr>
      </p:pic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E94C7EA3-ADE0-F747-A728-8B322C7E72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b="67148"/>
          <a:stretch/>
        </p:blipFill>
        <p:spPr>
          <a:xfrm>
            <a:off x="5361709" y="1455510"/>
            <a:ext cx="14382318" cy="56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647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E2D8036-4391-444B-81D7-902DA23A5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96" b="21564"/>
          <a:stretch/>
        </p:blipFill>
        <p:spPr>
          <a:xfrm>
            <a:off x="5218592" y="9188"/>
            <a:ext cx="14382318" cy="1372361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F855C3B-336E-C043-88C5-E431FB81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01" y="-550635"/>
            <a:ext cx="5670579" cy="4012292"/>
          </a:xfrm>
          <a:prstGeom prst="rect">
            <a:avLst/>
          </a:prstGeom>
        </p:spPr>
      </p:pic>
      <p:pic>
        <p:nvPicPr>
          <p:cNvPr id="8" name="Afbeelding 7" descr="Afbeelding met tafel&#10;&#10;Automatisch gegenereerde beschrijving">
            <a:extLst>
              <a:ext uri="{FF2B5EF4-FFF2-40B4-BE49-F238E27FC236}">
                <a16:creationId xmlns:a16="http://schemas.microsoft.com/office/drawing/2014/main" id="{61060CFC-3561-4BD3-8854-46E16F6E2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34269" r="1504"/>
          <a:stretch/>
        </p:blipFill>
        <p:spPr>
          <a:xfrm>
            <a:off x="5218592" y="1455511"/>
            <a:ext cx="14382318" cy="113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283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F4E1AD7-7A28-5F4D-9061-D7B41C41C0B8}"/>
              </a:ext>
            </a:extLst>
          </p:cNvPr>
          <p:cNvSpPr txBox="1"/>
          <p:nvPr/>
        </p:nvSpPr>
        <p:spPr>
          <a:xfrm>
            <a:off x="3712238" y="158977"/>
            <a:ext cx="9634048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Praktijkvoorbeeld | </a:t>
            </a:r>
            <a:r>
              <a:rPr kumimoji="0" lang="nl-NL" sz="48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Situatie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9C0F445-E1B9-C340-BA8C-4485919A3911}"/>
              </a:ext>
            </a:extLst>
          </p:cNvPr>
          <p:cNvSpPr txBox="1"/>
          <p:nvPr/>
        </p:nvSpPr>
        <p:spPr>
          <a:xfrm>
            <a:off x="5465922" y="4245114"/>
            <a:ext cx="1152559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60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Keep </a:t>
            </a:r>
            <a:r>
              <a:rPr kumimoji="0" lang="nl-NL" sz="6000" b="1" i="0" u="none" strike="noStrike" cap="none" spc="0" normalizeH="0" baseline="0" dirty="0" err="1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it</a:t>
            </a:r>
            <a:r>
              <a:rPr kumimoji="0" lang="nl-NL" sz="60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 Clean, schoonmaakbedrijf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04766C3-CEFB-4142-A629-A18B9DAC8E1A}"/>
              </a:ext>
            </a:extLst>
          </p:cNvPr>
          <p:cNvSpPr txBox="1"/>
          <p:nvPr/>
        </p:nvSpPr>
        <p:spPr>
          <a:xfrm>
            <a:off x="3712238" y="6445518"/>
            <a:ext cx="15032961" cy="44114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ap="flat">
            <a:solidFill>
              <a:srgbClr val="08B1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nl-NL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120 FTE in dienst, 55% parttimecontracten en 0-urencontracten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De werkgever schat in dat zo’n 50 medewerkers zich zorgen maken 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4000" dirty="0"/>
              <a:t>over hun financiële situatie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nl-NL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9 loonbeslagen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6 verzoeken tot voorschot op het salaris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Medewerker onderling lenen geld uit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nl-NL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Het verzuimcijfer is 7%</a:t>
            </a:r>
          </a:p>
        </p:txBody>
      </p:sp>
    </p:spTree>
    <p:extLst>
      <p:ext uri="{BB962C8B-B14F-4D97-AF65-F5344CB8AC3E}">
        <p14:creationId xmlns:p14="http://schemas.microsoft.com/office/powerpoint/2010/main" val="21875482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F4E1AD7-7A28-5F4D-9061-D7B41C41C0B8}"/>
              </a:ext>
            </a:extLst>
          </p:cNvPr>
          <p:cNvSpPr txBox="1"/>
          <p:nvPr/>
        </p:nvSpPr>
        <p:spPr>
          <a:xfrm>
            <a:off x="3975129" y="382030"/>
            <a:ext cx="920123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Praktijkvoorbeeld | </a:t>
            </a:r>
            <a:r>
              <a:rPr kumimoji="0" lang="nl-NL" sz="48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vraag</a:t>
            </a:r>
            <a:r>
              <a:rPr kumimoji="0" lang="nl-NL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9C0F445-E1B9-C340-BA8C-4485919A3911}"/>
              </a:ext>
            </a:extLst>
          </p:cNvPr>
          <p:cNvSpPr txBox="1"/>
          <p:nvPr/>
        </p:nvSpPr>
        <p:spPr>
          <a:xfrm>
            <a:off x="7333423" y="4332743"/>
            <a:ext cx="805348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60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Vraag van Keep </a:t>
            </a:r>
            <a:r>
              <a:rPr kumimoji="0" lang="nl-NL" sz="6000" b="1" i="0" u="none" strike="noStrike" cap="none" spc="0" normalizeH="0" baseline="0" dirty="0" err="1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it</a:t>
            </a:r>
            <a:r>
              <a:rPr kumimoji="0" lang="nl-NL" sz="60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 Clean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04766C3-CEFB-4142-A629-A18B9DAC8E1A}"/>
              </a:ext>
            </a:extLst>
          </p:cNvPr>
          <p:cNvSpPr txBox="1"/>
          <p:nvPr/>
        </p:nvSpPr>
        <p:spPr>
          <a:xfrm>
            <a:off x="3975129" y="6593164"/>
            <a:ext cx="14770070" cy="31188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ap="flat">
            <a:solidFill>
              <a:srgbClr val="08B1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4000" dirty="0"/>
              <a:t>‘Ik merk dat medewerkers die te maken hebben met loonbeslagen 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4000" dirty="0"/>
              <a:t>heel grote financiële problemen hebben. Ik wil  graag eerder helpen, 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4000" dirty="0"/>
              <a:t>maar weet niet hoe ik met ze in contact kom over dit thema. 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4000" dirty="0"/>
              <a:t>Hoe kan ik dat aanpakken?’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36076080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F4E1AD7-7A28-5F4D-9061-D7B41C41C0B8}"/>
              </a:ext>
            </a:extLst>
          </p:cNvPr>
          <p:cNvSpPr txBox="1"/>
          <p:nvPr/>
        </p:nvSpPr>
        <p:spPr>
          <a:xfrm>
            <a:off x="3740290" y="382030"/>
            <a:ext cx="967091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Praktijkvoorbeeld | </a:t>
            </a:r>
            <a:r>
              <a:rPr kumimoji="0" lang="nl-NL" sz="48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aanpak</a:t>
            </a:r>
            <a:r>
              <a:rPr kumimoji="0" lang="nl-NL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9C0F445-E1B9-C340-BA8C-4485919A3911}"/>
              </a:ext>
            </a:extLst>
          </p:cNvPr>
          <p:cNvSpPr txBox="1"/>
          <p:nvPr/>
        </p:nvSpPr>
        <p:spPr>
          <a:xfrm>
            <a:off x="4516151" y="4332743"/>
            <a:ext cx="1368804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60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Aanpak Keep </a:t>
            </a:r>
            <a:r>
              <a:rPr kumimoji="0" lang="nl-NL" sz="6000" b="1" i="0" u="none" strike="noStrike" cap="none" spc="0" normalizeH="0" baseline="0" dirty="0" err="1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it</a:t>
            </a:r>
            <a:r>
              <a:rPr kumimoji="0" lang="nl-NL" sz="60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 Clean &amp; Moedige Dialoog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04766C3-CEFB-4142-A629-A18B9DAC8E1A}"/>
              </a:ext>
            </a:extLst>
          </p:cNvPr>
          <p:cNvSpPr txBox="1"/>
          <p:nvPr/>
        </p:nvSpPr>
        <p:spPr>
          <a:xfrm>
            <a:off x="3235362" y="6285389"/>
            <a:ext cx="16249641" cy="3734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ap="flat">
            <a:solidFill>
              <a:srgbClr val="08B1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Campagne met ervaringsverhalen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Medewerkersbijeenkomsten </a:t>
            </a:r>
            <a:r>
              <a:rPr lang="nl-NL" sz="4000" dirty="0">
                <a:solidFill>
                  <a:srgbClr val="08B1FF"/>
                </a:solidFill>
              </a:rPr>
              <a:t>Feiten | Ervaringsverhalen | Dialoog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Training leidinggevenden signaleren en bespreekbaar maken geldzorgen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Implementatie morele arbeidsovereenkomst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Opleiden financiële vertrouwenspersonen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1995512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F4E1AD7-7A28-5F4D-9061-D7B41C41C0B8}"/>
              </a:ext>
            </a:extLst>
          </p:cNvPr>
          <p:cNvSpPr txBox="1"/>
          <p:nvPr/>
        </p:nvSpPr>
        <p:spPr>
          <a:xfrm>
            <a:off x="4004787" y="382030"/>
            <a:ext cx="914192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Praktijkvoorbeeld | </a:t>
            </a:r>
            <a:r>
              <a:rPr kumimoji="0" lang="nl-NL" sz="48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Winst </a:t>
            </a:r>
            <a:endParaRPr kumimoji="0" lang="nl-NL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04766C3-CEFB-4142-A629-A18B9DAC8E1A}"/>
              </a:ext>
            </a:extLst>
          </p:cNvPr>
          <p:cNvSpPr txBox="1"/>
          <p:nvPr/>
        </p:nvSpPr>
        <p:spPr>
          <a:xfrm>
            <a:off x="5780940" y="5977614"/>
            <a:ext cx="11158503" cy="43499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ap="flat">
            <a:solidFill>
              <a:srgbClr val="08B1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Vanaf de werkvloer veranderen en sterker maken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Bieden van perspectief, toekomst &amp; hoop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Gezonde medewerkers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Loyale en betrokken collega’s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Positief imago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nl-NL" sz="4000" dirty="0"/>
              <a:t>Gezonde samenleving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7498347-D8E7-364F-8337-F8097FC5BBF8}"/>
              </a:ext>
            </a:extLst>
          </p:cNvPr>
          <p:cNvSpPr txBox="1"/>
          <p:nvPr/>
        </p:nvSpPr>
        <p:spPr>
          <a:xfrm>
            <a:off x="7212407" y="4332743"/>
            <a:ext cx="829554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60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Winst Keep </a:t>
            </a:r>
            <a:r>
              <a:rPr kumimoji="0" lang="nl-NL" sz="6000" b="1" i="0" u="none" strike="noStrike" cap="none" spc="0" normalizeH="0" baseline="0" dirty="0" err="1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it</a:t>
            </a:r>
            <a:r>
              <a:rPr kumimoji="0" lang="nl-NL" sz="60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 Clean en…</a:t>
            </a:r>
          </a:p>
        </p:txBody>
      </p:sp>
    </p:spTree>
    <p:extLst>
      <p:ext uri="{BB962C8B-B14F-4D97-AF65-F5344CB8AC3E}">
        <p14:creationId xmlns:p14="http://schemas.microsoft.com/office/powerpoint/2010/main" val="40207476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F4E1AD7-7A28-5F4D-9061-D7B41C41C0B8}"/>
              </a:ext>
            </a:extLst>
          </p:cNvPr>
          <p:cNvSpPr txBox="1"/>
          <p:nvPr/>
        </p:nvSpPr>
        <p:spPr>
          <a:xfrm>
            <a:off x="3195272" y="382030"/>
            <a:ext cx="1076095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Praktijkvoorbeeld | </a:t>
            </a:r>
            <a:r>
              <a:rPr lang="nl-NL" sz="4800" b="1" dirty="0">
                <a:solidFill>
                  <a:srgbClr val="08B1FF"/>
                </a:solidFill>
              </a:rPr>
              <a:t>Investering</a:t>
            </a:r>
            <a:r>
              <a:rPr kumimoji="0" lang="nl-NL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 </a:t>
            </a: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7EEA9F2B-C5E0-C047-8564-87F80B37F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736422"/>
              </p:ext>
            </p:extLst>
          </p:nvPr>
        </p:nvGraphicFramePr>
        <p:xfrm>
          <a:off x="5883729" y="2582310"/>
          <a:ext cx="12616542" cy="855137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77800" dist="50800" dir="5400000" algn="ctr" rotWithShape="0">
                    <a:schemeClr val="bg2"/>
                  </a:outerShdw>
                </a:effectLst>
                <a:tableStyleId>{5940675A-B579-460E-94D1-54222C63F5DA}</a:tableStyleId>
              </a:tblPr>
              <a:tblGrid>
                <a:gridCol w="6308271">
                  <a:extLst>
                    <a:ext uri="{9D8B030D-6E8A-4147-A177-3AD203B41FA5}">
                      <a16:colId xmlns:a16="http://schemas.microsoft.com/office/drawing/2014/main" val="1332231326"/>
                    </a:ext>
                  </a:extLst>
                </a:gridCol>
                <a:gridCol w="6308271">
                  <a:extLst>
                    <a:ext uri="{9D8B030D-6E8A-4147-A177-3AD203B41FA5}">
                      <a16:colId xmlns:a16="http://schemas.microsoft.com/office/drawing/2014/main" val="3769088571"/>
                    </a:ext>
                  </a:extLst>
                </a:gridCol>
              </a:tblGrid>
              <a:tr h="867314">
                <a:tc>
                  <a:txBody>
                    <a:bodyPr/>
                    <a:lstStyle/>
                    <a:p>
                      <a:r>
                        <a:rPr lang="nl-NL" sz="4400" dirty="0">
                          <a:solidFill>
                            <a:schemeClr val="bg1"/>
                          </a:solidFill>
                          <a:effectLst/>
                        </a:rPr>
                        <a:t>Huidige situatie</a:t>
                      </a:r>
                      <a:endParaRPr lang="nl-NL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4400" dirty="0">
                          <a:solidFill>
                            <a:schemeClr val="bg1"/>
                          </a:solidFill>
                          <a:effectLst/>
                        </a:rPr>
                        <a:t>Investering </a:t>
                      </a:r>
                      <a:endParaRPr lang="nl-NL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96102"/>
                  </a:ext>
                </a:extLst>
              </a:tr>
              <a:tr h="6699948">
                <a:tc>
                  <a:txBody>
                    <a:bodyPr/>
                    <a:lstStyle/>
                    <a:p>
                      <a:r>
                        <a:rPr lang="nl-NL" sz="3200" dirty="0">
                          <a:effectLst/>
                        </a:rPr>
                        <a:t>Verzuim € 20.095,-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Verminderde arbeidsproductiviteit 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€ 99.900,-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Verwerken loonbeslag 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€ 1.755,-</a:t>
                      </a:r>
                      <a:endParaRPr lang="nl-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effectLst/>
                        </a:rPr>
                        <a:t>Campagne € 1.200,-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Medewerkersbijeenkomsten 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€ 3.600,-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Morele arbeidsovereenkomst 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€ 800,-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Opleiden financiële vertrouwenspersoon </a:t>
                      </a:r>
                    </a:p>
                    <a:p>
                      <a:r>
                        <a:rPr lang="nl-NL" sz="3200" dirty="0">
                          <a:effectLst/>
                        </a:rPr>
                        <a:t>€ 1.600,-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698076"/>
                  </a:ext>
                </a:extLst>
              </a:tr>
              <a:tr h="984117">
                <a:tc>
                  <a:txBody>
                    <a:bodyPr/>
                    <a:lstStyle/>
                    <a:p>
                      <a:r>
                        <a:rPr lang="nl-NL" sz="3200" dirty="0">
                          <a:solidFill>
                            <a:schemeClr val="bg1"/>
                          </a:solidFill>
                          <a:effectLst/>
                        </a:rPr>
                        <a:t>Totaal € 121.750</a:t>
                      </a:r>
                      <a:endParaRPr lang="nl-N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solidFill>
                            <a:schemeClr val="bg1"/>
                          </a:solidFill>
                          <a:effectLst/>
                        </a:rPr>
                        <a:t>Totaal € 8.800,-</a:t>
                      </a:r>
                      <a:endParaRPr lang="nl-N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88910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38F88F67-EF67-B04E-B2D6-79AC00283C39}"/>
              </a:ext>
            </a:extLst>
          </p:cNvPr>
          <p:cNvSpPr txBox="1"/>
          <p:nvPr/>
        </p:nvSpPr>
        <p:spPr>
          <a:xfrm>
            <a:off x="5435342" y="12282971"/>
            <a:ext cx="135133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nl-NL" b="1" dirty="0" err="1">
                <a:solidFill>
                  <a:srgbClr val="2EABFF"/>
                </a:solidFill>
              </a:rPr>
              <a:t>https</a:t>
            </a:r>
            <a:r>
              <a:rPr lang="nl-NL" b="1" dirty="0">
                <a:solidFill>
                  <a:srgbClr val="2EABFF"/>
                </a:solidFill>
              </a:rPr>
              <a:t>://</a:t>
            </a:r>
            <a:r>
              <a:rPr lang="nl-NL" b="1" dirty="0" err="1">
                <a:solidFill>
                  <a:srgbClr val="2EABFF"/>
                </a:solidFill>
              </a:rPr>
              <a:t>www.nibud.nl</a:t>
            </a:r>
            <a:r>
              <a:rPr lang="nl-NL" b="1" dirty="0">
                <a:solidFill>
                  <a:srgbClr val="2EABFF"/>
                </a:solidFill>
              </a:rPr>
              <a:t>/beroepsmatig/kostenscan-personeel-met-schulden</a:t>
            </a:r>
            <a:endParaRPr kumimoji="0" lang="nl-NL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2EABFF"/>
              </a:highlight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361632183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6D36FBE-38B7-0E44-B4CD-0676E41D2FBE}"/>
              </a:ext>
            </a:extLst>
          </p:cNvPr>
          <p:cNvSpPr txBox="1"/>
          <p:nvPr/>
        </p:nvSpPr>
        <p:spPr>
          <a:xfrm>
            <a:off x="5378438" y="10426452"/>
            <a:ext cx="13627127" cy="2287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400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j-ea"/>
                <a:cs typeface="+mj-cs"/>
                <a:sym typeface="Source Sans Pro Bold"/>
              </a:rPr>
              <a:t>Midden-Gelderland@moedigedialoog.nl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400" b="1" dirty="0">
                <a:latin typeface="+mn-lt"/>
              </a:rPr>
              <a:t>Desiree Kuipers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400" b="1" dirty="0">
                <a:latin typeface="+mn-lt"/>
              </a:rPr>
              <a:t>06 50 52 89 28</a:t>
            </a:r>
            <a:endParaRPr kumimoji="0" lang="nl-N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Source Sans Pro Bold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CAACA91-21FD-4489-B651-BE4467550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827" y="4012551"/>
            <a:ext cx="8536345" cy="56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064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7498347-D8E7-364F-8337-F8097FC5BBF8}"/>
              </a:ext>
            </a:extLst>
          </p:cNvPr>
          <p:cNvSpPr txBox="1"/>
          <p:nvPr/>
        </p:nvSpPr>
        <p:spPr>
          <a:xfrm>
            <a:off x="9735837" y="6858000"/>
            <a:ext cx="2848536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6000" b="1" i="0" u="none" strike="noStrike" cap="none" spc="0" normalizeH="0" baseline="0" dirty="0">
                <a:ln>
                  <a:noFill/>
                </a:ln>
                <a:solidFill>
                  <a:srgbClr val="08B1FF"/>
                </a:solidFill>
                <a:effectLst/>
                <a:uFillTx/>
                <a:latin typeface="+mj-lt"/>
                <a:ea typeface="+mj-ea"/>
                <a:cs typeface="+mj-cs"/>
                <a:sym typeface="Source Sans Pro Bold"/>
              </a:rPr>
              <a:t>Vragen?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6000" b="1" dirty="0">
              <a:solidFill>
                <a:srgbClr val="08B1FF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6000" b="1" i="0" u="none" strike="noStrike" cap="none" spc="0" normalizeH="0" baseline="0" dirty="0">
              <a:ln>
                <a:noFill/>
              </a:ln>
              <a:solidFill>
                <a:srgbClr val="08B1FF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31568189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38E945-09C6-C646-8053-77E838D00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64" y="-21292"/>
            <a:ext cx="20335656" cy="1360169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3DEF476-2249-5043-BA1A-5F7570E94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01" y="-550635"/>
            <a:ext cx="5670579" cy="40122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B18574-E4DF-469E-9570-15E24B48C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46655" r="20768" b="34857"/>
          <a:stretch/>
        </p:blipFill>
        <p:spPr>
          <a:xfrm>
            <a:off x="2207169" y="4533900"/>
            <a:ext cx="20160000" cy="395411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28A1228-8158-42E5-8A36-4122D1812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81389" r="15335"/>
          <a:stretch/>
        </p:blipFill>
        <p:spPr>
          <a:xfrm>
            <a:off x="2155269" y="9731292"/>
            <a:ext cx="20340000" cy="35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055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7D15A8C-E50E-7C4A-8DD5-59B066883D7D}"/>
              </a:ext>
            </a:extLst>
          </p:cNvPr>
          <p:cNvSpPr txBox="1"/>
          <p:nvPr/>
        </p:nvSpPr>
        <p:spPr>
          <a:xfrm>
            <a:off x="1221601" y="4882736"/>
            <a:ext cx="7721864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E07528-A59B-5349-B1D7-25ECC814E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94" y="40767"/>
            <a:ext cx="18616611" cy="1355495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3207B4C-E270-E34D-B3E6-732A3E2C3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01" y="-550635"/>
            <a:ext cx="5670579" cy="401229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B3FC38F-F2C8-404D-9B5E-C9BF5BD389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62135"/>
          <a:stretch/>
        </p:blipFill>
        <p:spPr>
          <a:xfrm>
            <a:off x="2883695" y="733355"/>
            <a:ext cx="16775906" cy="40122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B4158BB-3C23-4A3D-990A-32AD13CBC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13094" r="41541" b="83973"/>
          <a:stretch/>
        </p:blipFill>
        <p:spPr>
          <a:xfrm>
            <a:off x="6189675" y="1331197"/>
            <a:ext cx="12316986" cy="75370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D824CA0-42D3-4E20-93BF-C8E5725C43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2" t="38694" r="21758" b="5595"/>
          <a:stretch/>
        </p:blipFill>
        <p:spPr>
          <a:xfrm>
            <a:off x="4648200" y="2642154"/>
            <a:ext cx="15011401" cy="106452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DEC62B-72FE-479A-9C41-4CB5A2B72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4" t="85372" r="29483" b="6270"/>
          <a:stretch/>
        </p:blipFill>
        <p:spPr>
          <a:xfrm>
            <a:off x="4918528" y="10544364"/>
            <a:ext cx="14289074" cy="20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48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7D15A8C-E50E-7C4A-8DD5-59B066883D7D}"/>
              </a:ext>
            </a:extLst>
          </p:cNvPr>
          <p:cNvSpPr txBox="1"/>
          <p:nvPr/>
        </p:nvSpPr>
        <p:spPr>
          <a:xfrm>
            <a:off x="1221601" y="4882736"/>
            <a:ext cx="7721864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CABE7E-777A-A448-8B88-3A902EB42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74" y="25798"/>
            <a:ext cx="22184852" cy="1386910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F855C3B-336E-C043-88C5-E431FB81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01" y="-550635"/>
            <a:ext cx="5670579" cy="40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80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7D15A8C-E50E-7C4A-8DD5-59B066883D7D}"/>
              </a:ext>
            </a:extLst>
          </p:cNvPr>
          <p:cNvSpPr txBox="1"/>
          <p:nvPr/>
        </p:nvSpPr>
        <p:spPr>
          <a:xfrm>
            <a:off x="1221601" y="4882736"/>
            <a:ext cx="7721864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0A2A29-44A8-F34E-AAE7-D3B619E0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78" y="65553"/>
            <a:ext cx="18868044" cy="176368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9BD31B1-1334-9B4D-875B-35A2418A4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01" y="-550635"/>
            <a:ext cx="5670579" cy="401229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E2B915-71B3-467D-A4C0-058454AB6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8" t="29528" r="19590" b="27142"/>
          <a:stretch/>
        </p:blipFill>
        <p:spPr>
          <a:xfrm>
            <a:off x="4865990" y="3052293"/>
            <a:ext cx="14341611" cy="95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991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7D15A8C-E50E-7C4A-8DD5-59B066883D7D}"/>
              </a:ext>
            </a:extLst>
          </p:cNvPr>
          <p:cNvSpPr txBox="1"/>
          <p:nvPr/>
        </p:nvSpPr>
        <p:spPr>
          <a:xfrm>
            <a:off x="1221601" y="4882736"/>
            <a:ext cx="7721864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0A2A29-44A8-F34E-AAE7-D3B619E0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78" y="65553"/>
            <a:ext cx="18868044" cy="176368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9BD31B1-1334-9B4D-875B-35A2418A4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01" y="-550635"/>
            <a:ext cx="5670579" cy="401229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08C2790-87E1-4704-864C-518A0EA30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4" t="74300" r="21970" b="-839"/>
          <a:stretch/>
        </p:blipFill>
        <p:spPr>
          <a:xfrm>
            <a:off x="3624304" y="3205116"/>
            <a:ext cx="16535359" cy="700255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6358D6C-58E6-4FAC-AB14-A84484BCA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71214" r="39052" b="22429"/>
          <a:stretch/>
        </p:blipFill>
        <p:spPr>
          <a:xfrm>
            <a:off x="3376446" y="9955392"/>
            <a:ext cx="16783217" cy="31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741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7D15A8C-E50E-7C4A-8DD5-59B066883D7D}"/>
              </a:ext>
            </a:extLst>
          </p:cNvPr>
          <p:cNvSpPr txBox="1"/>
          <p:nvPr/>
        </p:nvSpPr>
        <p:spPr>
          <a:xfrm>
            <a:off x="1221601" y="4882736"/>
            <a:ext cx="7721864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C2FEC680-A4B0-9F41-8258-4620EB285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97" y="29508"/>
            <a:ext cx="14877006" cy="589236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EEBB0D3-D4CE-9F46-8945-9E85F3784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01" y="-550635"/>
            <a:ext cx="5670579" cy="4012292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DFDDCBFC-9460-4E2F-AD26-1945E539D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68732" r="25949"/>
          <a:stretch/>
        </p:blipFill>
        <p:spPr>
          <a:xfrm>
            <a:off x="4750902" y="2798849"/>
            <a:ext cx="14877006" cy="346450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DD52963-42EE-4407-8FEC-ED17A5CA9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41" y="6023474"/>
            <a:ext cx="5593335" cy="770933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5CA1726-2B0F-4940-BB26-90735F422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925" y="6016406"/>
            <a:ext cx="5594098" cy="75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422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7D15A8C-E50E-7C4A-8DD5-59B066883D7D}"/>
              </a:ext>
            </a:extLst>
          </p:cNvPr>
          <p:cNvSpPr txBox="1"/>
          <p:nvPr/>
        </p:nvSpPr>
        <p:spPr>
          <a:xfrm>
            <a:off x="1221601" y="4882736"/>
            <a:ext cx="7721864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C2FEC680-A4B0-9F41-8258-4620EB285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97" y="0"/>
            <a:ext cx="14877006" cy="1373280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C85C03-C983-2A48-B1E2-4A45839A8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32" y="0"/>
            <a:ext cx="10055697" cy="1376044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EEBB0D3-D4CE-9F46-8945-9E85F3784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01" y="-550635"/>
            <a:ext cx="5670579" cy="40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76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A4E36-7E92-4044-9D9B-5DD715F9EC70}"/>
              </a:ext>
            </a:extLst>
          </p:cNvPr>
          <p:cNvSpPr txBox="1"/>
          <p:nvPr/>
        </p:nvSpPr>
        <p:spPr>
          <a:xfrm>
            <a:off x="19373851" y="12989857"/>
            <a:ext cx="15716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99398-9892-9545-8BC4-CEBE61797E37}"/>
              </a:ext>
            </a:extLst>
          </p:cNvPr>
          <p:cNvSpPr txBox="1"/>
          <p:nvPr/>
        </p:nvSpPr>
        <p:spPr>
          <a:xfrm>
            <a:off x="18745199" y="12544425"/>
            <a:ext cx="5229225" cy="11883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7D15A8C-E50E-7C4A-8DD5-59B066883D7D}"/>
              </a:ext>
            </a:extLst>
          </p:cNvPr>
          <p:cNvSpPr txBox="1"/>
          <p:nvPr/>
        </p:nvSpPr>
        <p:spPr>
          <a:xfrm>
            <a:off x="1221601" y="4882736"/>
            <a:ext cx="7721864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ource Sans Pro Bold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C2FEC680-A4B0-9F41-8258-4620EB285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97" y="-8039"/>
            <a:ext cx="14877006" cy="1374084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42A3D0-6C9A-AB43-AF70-CD77FD48C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07" y="-8039"/>
            <a:ext cx="10157101" cy="1378691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EEBB0D3-D4CE-9F46-8945-9E85F3784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01" y="-550635"/>
            <a:ext cx="5670579" cy="40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9058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Bold"/>
        <a:ea typeface="Source Sans Pro Bold"/>
        <a:cs typeface="Source Sans Pro Bold"/>
      </a:majorFont>
      <a:minorFont>
        <a:latin typeface="Source Sans Pro Semibold"/>
        <a:ea typeface="Source Sans Pro Semibold"/>
        <a:cs typeface="Source Sans Pro Semi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ource Sans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Bold"/>
        <a:ea typeface="Source Sans Pro Bold"/>
        <a:cs typeface="Source Sans Pro Bold"/>
      </a:majorFont>
      <a:minorFont>
        <a:latin typeface="Source Sans Pro Semibold"/>
        <a:ea typeface="Source Sans Pro Semibold"/>
        <a:cs typeface="Source Sans Pro Semi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ource Sans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16620</TotalTime>
  <Words>245</Words>
  <Application>Microsoft Office PowerPoint</Application>
  <PresentationFormat>Aangepast</PresentationFormat>
  <Paragraphs>94</Paragraphs>
  <Slides>19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Calibri</vt:lpstr>
      <vt:lpstr>Courier New</vt:lpstr>
      <vt:lpstr>Helvetica Light</vt:lpstr>
      <vt:lpstr>Helvetica Neue</vt:lpstr>
      <vt:lpstr>Source Sans Pro Bold</vt:lpstr>
      <vt:lpstr>Source Sans Pro Semibold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Ilse van der Vee</dc:creator>
  <cp:lastModifiedBy>Info | Lindus</cp:lastModifiedBy>
  <cp:revision>89</cp:revision>
  <cp:lastPrinted>2020-06-22T21:42:11Z</cp:lastPrinted>
  <dcterms:modified xsi:type="dcterms:W3CDTF">2021-07-06T08:56:22Z</dcterms:modified>
</cp:coreProperties>
</file>